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5"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38669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340846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9E028D-B18E-4D66-8144-042DB1C50CE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6393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2882195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9E028D-B18E-4D66-8144-042DB1C50CE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8625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2882709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1328309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421168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370005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71EB6-4ED4-428D-AD81-823A3D629381}"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235468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204453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A71EB6-4ED4-428D-AD81-823A3D629381}" type="datetimeFigureOut">
              <a:rPr lang="en-US" smtClean="0"/>
              <a:t>7/14/2017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193135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A71EB6-4ED4-428D-AD81-823A3D629381}" type="datetimeFigureOut">
              <a:rPr lang="en-US" smtClean="0"/>
              <a:t>7/14/2017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176872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71EB6-4ED4-428D-AD81-823A3D629381}" type="datetimeFigureOut">
              <a:rPr lang="en-US" smtClean="0"/>
              <a:t>7/14/2017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28357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379007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71EB6-4ED4-428D-AD81-823A3D629381}"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9E028D-B18E-4D66-8144-042DB1C50CE7}" type="slidenum">
              <a:rPr lang="en-US" smtClean="0"/>
              <a:t>‹#›</a:t>
            </a:fld>
            <a:endParaRPr lang="en-US"/>
          </a:p>
        </p:txBody>
      </p:sp>
    </p:spTree>
    <p:extLst>
      <p:ext uri="{BB962C8B-B14F-4D97-AF65-F5344CB8AC3E}">
        <p14:creationId xmlns:p14="http://schemas.microsoft.com/office/powerpoint/2010/main" val="302718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A71EB6-4ED4-428D-AD81-823A3D629381}" type="datetimeFigureOut">
              <a:rPr lang="en-US" smtClean="0"/>
              <a:t>7/14/2017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89E028D-B18E-4D66-8144-042DB1C50CE7}" type="slidenum">
              <a:rPr lang="en-US" smtClean="0"/>
              <a:t>‹#›</a:t>
            </a:fld>
            <a:endParaRPr lang="en-US"/>
          </a:p>
        </p:txBody>
      </p:sp>
    </p:spTree>
    <p:extLst>
      <p:ext uri="{BB962C8B-B14F-4D97-AF65-F5344CB8AC3E}">
        <p14:creationId xmlns:p14="http://schemas.microsoft.com/office/powerpoint/2010/main" val="1521918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arbihoneycutt.com/10-formative-asssessment-strategies-for-flipped-environments/" TargetMode="External"/><Relationship Id="rId2" Type="http://schemas.openxmlformats.org/officeDocument/2006/relationships/hyperlink" Target="http://www.pearsoned.com/education-blog/developing-pre-class-activities-flipped-classroom/" TargetMode="External"/><Relationship Id="rId1" Type="http://schemas.openxmlformats.org/officeDocument/2006/relationships/slideLayout" Target="../slideLayouts/slideLayout2.xml"/><Relationship Id="rId4" Type="http://schemas.openxmlformats.org/officeDocument/2006/relationships/hyperlink" Target="http://barbihoneycutt.com/store/home/12-50-proven-activities-ebook.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FLIPPED Learning</a:t>
            </a:r>
            <a:endParaRPr lang="en-US" dirty="0"/>
          </a:p>
        </p:txBody>
      </p:sp>
      <p:sp>
        <p:nvSpPr>
          <p:cNvPr id="3" name="Subtitle 2"/>
          <p:cNvSpPr>
            <a:spLocks noGrp="1"/>
          </p:cNvSpPr>
          <p:nvPr>
            <p:ph type="subTitle" idx="1"/>
          </p:nvPr>
        </p:nvSpPr>
        <p:spPr/>
        <p:txBody>
          <a:bodyPr/>
          <a:lstStyle/>
          <a:p>
            <a:r>
              <a:rPr lang="en-US" dirty="0" smtClean="0"/>
              <a:t>Javier Cavazos Vela, PhD., Director of Center for Teaching Excellence </a:t>
            </a:r>
          </a:p>
          <a:p>
            <a:r>
              <a:rPr lang="en-US" dirty="0" smtClean="0"/>
              <a:t>James Whittenberg, Ph.D., LPC, Assistant Professor in College of Education and P-16 Integration</a:t>
            </a:r>
            <a:endParaRPr lang="en-US" dirty="0"/>
          </a:p>
        </p:txBody>
      </p:sp>
    </p:spTree>
    <p:extLst>
      <p:ext uri="{BB962C8B-B14F-4D97-AF65-F5344CB8AC3E}">
        <p14:creationId xmlns:p14="http://schemas.microsoft.com/office/powerpoint/2010/main" val="181399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Activity</a:t>
            </a:r>
            <a:endParaRPr lang="en-US" dirty="0"/>
          </a:p>
        </p:txBody>
      </p:sp>
      <p:sp>
        <p:nvSpPr>
          <p:cNvPr id="3" name="Content Placeholder 2"/>
          <p:cNvSpPr>
            <a:spLocks noGrp="1"/>
          </p:cNvSpPr>
          <p:nvPr>
            <p:ph idx="1"/>
          </p:nvPr>
        </p:nvSpPr>
        <p:spPr/>
        <p:txBody>
          <a:bodyPr/>
          <a:lstStyle/>
          <a:p>
            <a:r>
              <a:rPr lang="en-US" b="1" dirty="0"/>
              <a:t>For the following activity, </a:t>
            </a:r>
            <a:r>
              <a:rPr lang="en-US" b="1" dirty="0" smtClean="0"/>
              <a:t>take </a:t>
            </a:r>
            <a:r>
              <a:rPr lang="en-US" b="1" dirty="0" smtClean="0">
                <a:solidFill>
                  <a:srgbClr val="FF0000"/>
                </a:solidFill>
              </a:rPr>
              <a:t>7-minutes</a:t>
            </a:r>
            <a:r>
              <a:rPr lang="en-US" b="1" dirty="0" smtClean="0"/>
              <a:t> to think </a:t>
            </a:r>
            <a:r>
              <a:rPr lang="en-US" b="1" dirty="0"/>
              <a:t>about flipping one lesson for one class. For example, if you will teach a Psychology </a:t>
            </a:r>
            <a:r>
              <a:rPr lang="en-US" b="1" dirty="0" smtClean="0"/>
              <a:t>course in fall 2017, </a:t>
            </a:r>
            <a:r>
              <a:rPr lang="en-US" b="1" dirty="0"/>
              <a:t>think about how you would flip the lesson on chapter 1. </a:t>
            </a:r>
            <a:endParaRPr lang="en-US" dirty="0"/>
          </a:p>
          <a:p>
            <a:pPr lvl="1"/>
            <a:r>
              <a:rPr lang="en-US" dirty="0"/>
              <a:t>What do students need to know before class? What types of out-of-class activities will help students learn this material? </a:t>
            </a:r>
          </a:p>
          <a:p>
            <a:pPr lvl="1"/>
            <a:r>
              <a:rPr lang="en-US" dirty="0"/>
              <a:t>How will you assess </a:t>
            </a:r>
            <a:r>
              <a:rPr lang="en-US" dirty="0" smtClean="0"/>
              <a:t>students’ learning from out-of-class activities? </a:t>
            </a:r>
            <a:endParaRPr lang="en-US" dirty="0"/>
          </a:p>
          <a:p>
            <a:pPr lvl="1"/>
            <a:r>
              <a:rPr lang="en-US" dirty="0"/>
              <a:t>What types of in-class activities will help students practice key concepts and principles? </a:t>
            </a:r>
            <a:r>
              <a:rPr lang="en-US" dirty="0" smtClean="0"/>
              <a:t>What types of feedback will you provide? </a:t>
            </a:r>
            <a:endParaRPr lang="en-US" dirty="0"/>
          </a:p>
          <a:p>
            <a:pPr lvl="1"/>
            <a:r>
              <a:rPr lang="en-US" dirty="0"/>
              <a:t>How will you help students check their understanding and extend their learning after class? </a:t>
            </a:r>
          </a:p>
        </p:txBody>
      </p:sp>
    </p:spTree>
    <p:extLst>
      <p:ext uri="{BB962C8B-B14F-4D97-AF65-F5344CB8AC3E}">
        <p14:creationId xmlns:p14="http://schemas.microsoft.com/office/powerpoint/2010/main" val="155086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a:t>
            </a:r>
            <a:r>
              <a:rPr lang="en-US" dirty="0" smtClean="0"/>
              <a:t>Additional </a:t>
            </a:r>
            <a:r>
              <a:rPr lang="en-US" dirty="0" smtClean="0"/>
              <a:t>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Braseby, A. M. (2014). The flipped classroom. Idea Paper #57.</a:t>
            </a:r>
          </a:p>
          <a:p>
            <a:r>
              <a:rPr lang="en-US" dirty="0" smtClean="0"/>
              <a:t>Center for Teaching and Learning, University of Texas at Austin. </a:t>
            </a:r>
            <a:r>
              <a:rPr lang="en-US" dirty="0"/>
              <a:t>Retrieved from https://facultyinnovate.utexas.edu/teaching/strategies/flipping</a:t>
            </a:r>
          </a:p>
          <a:p>
            <a:r>
              <a:rPr lang="en-US" dirty="0" smtClean="0"/>
              <a:t>Center for Teaching Excellence, University of Waterloo. In-class activities and assessment for the flipped classroom. </a:t>
            </a:r>
            <a:r>
              <a:rPr lang="en-US" dirty="0"/>
              <a:t>Retrieved from https://uwaterloo.ca/centre-for-teaching-excellence/teaching-resources/teaching-tips/lecturing-and-presenting/delivery/class-activities-and-assessment-flipped-classroom</a:t>
            </a:r>
          </a:p>
          <a:p>
            <a:r>
              <a:rPr lang="en-US" dirty="0"/>
              <a:t>Ehrke, J. (2016). Developing pre-class activities for the flipped classroom. Retrieved from </a:t>
            </a:r>
            <a:r>
              <a:rPr lang="en-US" dirty="0">
                <a:hlinkClick r:id="rId2"/>
              </a:rPr>
              <a:t>http://www.pearsoned.com/education-blog/developing-pre-class-activities-flipped-classroom/</a:t>
            </a:r>
            <a:endParaRPr lang="en-US" dirty="0"/>
          </a:p>
          <a:p>
            <a:r>
              <a:rPr lang="en-US" dirty="0" err="1" smtClean="0"/>
              <a:t>Ferreri</a:t>
            </a:r>
            <a:r>
              <a:rPr lang="en-US" dirty="0" smtClean="0"/>
              <a:t>, S. P., &amp; O’Connor, S. K. (2013). Redesign of a large lecture course into a small group learning course. </a:t>
            </a:r>
            <a:r>
              <a:rPr lang="en-US" i="1" dirty="0" smtClean="0"/>
              <a:t>American Journal of Pharmaceutical Education, 77,</a:t>
            </a:r>
            <a:r>
              <a:rPr lang="en-US" dirty="0" smtClean="0"/>
              <a:t> 1. </a:t>
            </a:r>
          </a:p>
          <a:p>
            <a:r>
              <a:rPr lang="en-US" dirty="0" smtClean="0"/>
              <a:t>Honeycutt, B. (2016). 10 formative assessment strategies fo</a:t>
            </a:r>
            <a:r>
              <a:rPr lang="en-US" dirty="0" smtClean="0"/>
              <a:t>r flipped learning environments. </a:t>
            </a:r>
            <a:r>
              <a:rPr lang="en-US" dirty="0"/>
              <a:t>Retrieved from </a:t>
            </a:r>
            <a:r>
              <a:rPr lang="en-US" dirty="0">
                <a:hlinkClick r:id="rId3"/>
              </a:rPr>
              <a:t>http://barbihoneycutt.com/10-formative-asssessment-strategies-for-flipped-environments</a:t>
            </a:r>
            <a:r>
              <a:rPr lang="en-US" dirty="0" smtClean="0">
                <a:hlinkClick r:id="rId3"/>
              </a:rPr>
              <a:t>/</a:t>
            </a:r>
            <a:endParaRPr lang="en-US" dirty="0" smtClean="0"/>
          </a:p>
          <a:p>
            <a:r>
              <a:rPr lang="en-US" dirty="0" smtClean="0"/>
              <a:t>Honeycutt, B. (2016). FLIP the first 5 minutes of class: 50 focusing activities to engage your students. </a:t>
            </a:r>
            <a:r>
              <a:rPr lang="en-US" dirty="0"/>
              <a:t>Retrieved from </a:t>
            </a:r>
            <a:r>
              <a:rPr lang="en-US" dirty="0">
                <a:hlinkClick r:id="rId4"/>
              </a:rPr>
              <a:t>http://</a:t>
            </a:r>
            <a:r>
              <a:rPr lang="en-US" dirty="0" smtClean="0">
                <a:hlinkClick r:id="rId4"/>
              </a:rPr>
              <a:t>barbihoneycutt.com/store/home/12-50-proven-activities-ebook.html</a:t>
            </a:r>
            <a:endParaRPr lang="en-US" dirty="0" smtClean="0"/>
          </a:p>
          <a:p>
            <a:endParaRPr lang="en-US" dirty="0" smtClean="0"/>
          </a:p>
        </p:txBody>
      </p:sp>
    </p:spTree>
    <p:extLst>
      <p:ext uri="{BB962C8B-B14F-4D97-AF65-F5344CB8AC3E}">
        <p14:creationId xmlns:p14="http://schemas.microsoft.com/office/powerpoint/2010/main" val="178262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Additional 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Mitchell, A., </a:t>
            </a:r>
            <a:r>
              <a:rPr lang="en-US" dirty="0" err="1" smtClean="0"/>
              <a:t>Petter</a:t>
            </a:r>
            <a:r>
              <a:rPr lang="en-US" dirty="0" smtClean="0"/>
              <a:t>, S., &amp; Harris, A. L. (2017). Learning by doing: Twenty successful active learning experiences for information systems courses. Journal of Information Technology Education: Innovation in Practice. </a:t>
            </a:r>
          </a:p>
          <a:p>
            <a:r>
              <a:rPr lang="en-US" dirty="0" smtClean="0"/>
              <a:t>Prince, M. (2004). Does active learning work? A review of research. </a:t>
            </a:r>
            <a:r>
              <a:rPr lang="en-US" i="1" dirty="0" smtClean="0"/>
              <a:t>Journal of Engineering Education, 93, </a:t>
            </a:r>
            <a:r>
              <a:rPr lang="en-US" dirty="0" smtClean="0"/>
              <a:t>223-231. </a:t>
            </a:r>
          </a:p>
          <a:p>
            <a:r>
              <a:rPr lang="en-US" dirty="0" smtClean="0"/>
              <a:t>Schell</a:t>
            </a:r>
            <a:r>
              <a:rPr lang="en-US" dirty="0"/>
              <a:t>, J. (2013, June 20). Two magical tools to get your students to do and learn from pre-class work in a flipped classroom. Turn to your Neighbor blog. Retrieved from http//blog.peerinstruction.net/2013/06/20/two-magical-tools-to-get-your-students-to-do-and-learn </a:t>
            </a:r>
          </a:p>
          <a:p>
            <a:r>
              <a:rPr lang="en-US" dirty="0"/>
              <a:t>Talbert, R. (2015). Four assessment strategies for the flipped learning environment. Retrieved from https://www.facultyfocus.com/articles/blended-flipped-learning/four-assessment-strategies-for-the-flipped-learning-environment/</a:t>
            </a:r>
          </a:p>
          <a:p>
            <a:endParaRPr lang="en-US" dirty="0"/>
          </a:p>
        </p:txBody>
      </p:sp>
    </p:spTree>
    <p:extLst>
      <p:ext uri="{BB962C8B-B14F-4D97-AF65-F5344CB8AC3E}">
        <p14:creationId xmlns:p14="http://schemas.microsoft.com/office/powerpoint/2010/main" val="221814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Outcomes/Goals</a:t>
            </a:r>
            <a:endParaRPr lang="en-US" dirty="0"/>
          </a:p>
        </p:txBody>
      </p:sp>
      <p:sp>
        <p:nvSpPr>
          <p:cNvPr id="3" name="Content Placeholder 2"/>
          <p:cNvSpPr>
            <a:spLocks noGrp="1"/>
          </p:cNvSpPr>
          <p:nvPr>
            <p:ph idx="1"/>
          </p:nvPr>
        </p:nvSpPr>
        <p:spPr/>
        <p:txBody>
          <a:bodyPr/>
          <a:lstStyle/>
          <a:p>
            <a:r>
              <a:rPr lang="en-US" dirty="0" smtClean="0"/>
              <a:t>Become familiar with Flipped learning</a:t>
            </a:r>
          </a:p>
          <a:p>
            <a:r>
              <a:rPr lang="en-US" dirty="0" smtClean="0"/>
              <a:t>Identify benefits and challenges of Flipped learning </a:t>
            </a:r>
          </a:p>
          <a:p>
            <a:r>
              <a:rPr lang="en-US" dirty="0" smtClean="0"/>
              <a:t>Learn characteristics of how to successfully deliver a Flipped course </a:t>
            </a:r>
          </a:p>
          <a:p>
            <a:r>
              <a:rPr lang="en-US" dirty="0" smtClean="0"/>
              <a:t>Design at least one Flipped lesson for one course </a:t>
            </a:r>
            <a:endParaRPr lang="en-US" dirty="0"/>
          </a:p>
        </p:txBody>
      </p:sp>
    </p:spTree>
    <p:extLst>
      <p:ext uri="{BB962C8B-B14F-4D97-AF65-F5344CB8AC3E}">
        <p14:creationId xmlns:p14="http://schemas.microsoft.com/office/powerpoint/2010/main" val="423691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Activity</a:t>
            </a:r>
            <a:endParaRPr lang="en-US" dirty="0"/>
          </a:p>
        </p:txBody>
      </p:sp>
      <p:sp>
        <p:nvSpPr>
          <p:cNvPr id="3" name="Content Placeholder 2"/>
          <p:cNvSpPr>
            <a:spLocks noGrp="1"/>
          </p:cNvSpPr>
          <p:nvPr>
            <p:ph idx="1"/>
          </p:nvPr>
        </p:nvSpPr>
        <p:spPr/>
        <p:txBody>
          <a:bodyPr/>
          <a:lstStyle/>
          <a:p>
            <a:r>
              <a:rPr lang="en-US" dirty="0" smtClean="0"/>
              <a:t>Take</a:t>
            </a:r>
            <a:r>
              <a:rPr lang="en-US" dirty="0" smtClean="0">
                <a:solidFill>
                  <a:srgbClr val="00B0F0"/>
                </a:solidFill>
              </a:rPr>
              <a:t> 5-minutes </a:t>
            </a:r>
            <a:r>
              <a:rPr lang="en-US" dirty="0" smtClean="0"/>
              <a:t>to discuss with a partner the following questions: </a:t>
            </a:r>
          </a:p>
          <a:p>
            <a:pPr lvl="1"/>
            <a:r>
              <a:rPr lang="en-US" dirty="0" smtClean="0"/>
              <a:t>What have you heard about Flipped classrooms or Flipped learning? </a:t>
            </a:r>
          </a:p>
          <a:p>
            <a:pPr lvl="1"/>
            <a:r>
              <a:rPr lang="en-US" dirty="0" smtClean="0"/>
              <a:t>Have you tried Flipped learning? If so, how was the experience? If not, what course are you thinking about FLIPPING? </a:t>
            </a:r>
            <a:endParaRPr lang="en-US" dirty="0"/>
          </a:p>
        </p:txBody>
      </p:sp>
    </p:spTree>
    <p:extLst>
      <p:ext uri="{BB962C8B-B14F-4D97-AF65-F5344CB8AC3E}">
        <p14:creationId xmlns:p14="http://schemas.microsoft.com/office/powerpoint/2010/main" val="159276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FLIPPED classroom?</a:t>
            </a:r>
            <a:endParaRPr lang="en-US" dirty="0"/>
          </a:p>
        </p:txBody>
      </p:sp>
      <p:sp>
        <p:nvSpPr>
          <p:cNvPr id="3" name="Content Placeholder 2"/>
          <p:cNvSpPr>
            <a:spLocks noGrp="1"/>
          </p:cNvSpPr>
          <p:nvPr>
            <p:ph idx="1"/>
          </p:nvPr>
        </p:nvSpPr>
        <p:spPr/>
        <p:txBody>
          <a:bodyPr/>
          <a:lstStyle/>
          <a:p>
            <a:r>
              <a:rPr lang="en-US" dirty="0" err="1" smtClean="0"/>
              <a:t>Neshyba</a:t>
            </a:r>
            <a:r>
              <a:rPr lang="en-US" dirty="0" smtClean="0"/>
              <a:t> (2013) provided the following definition: “teaching technique that involves abandoning the traditional lecture (or just not relying on it as much) and replacing it with interactive approaches that experiment with technology and require students to gather information outside of class and be prepared to engage the material in class”</a:t>
            </a:r>
          </a:p>
          <a:p>
            <a:r>
              <a:rPr lang="en-US" dirty="0" smtClean="0"/>
              <a:t>The Center for Teaching and Learning at UT-Austin provided additional characteristics of flipped classrooms: </a:t>
            </a:r>
          </a:p>
          <a:p>
            <a:pPr lvl="1"/>
            <a:r>
              <a:rPr lang="en-US" dirty="0" smtClean="0"/>
              <a:t>Acquiring knowledge outside of class</a:t>
            </a:r>
          </a:p>
          <a:p>
            <a:pPr lvl="1"/>
            <a:r>
              <a:rPr lang="en-US" dirty="0" smtClean="0"/>
              <a:t>Applying and practicing key concepts in class</a:t>
            </a:r>
          </a:p>
          <a:p>
            <a:pPr lvl="1"/>
            <a:r>
              <a:rPr lang="en-US" dirty="0" smtClean="0"/>
              <a:t>Checking and extending learning at home </a:t>
            </a:r>
            <a:endParaRPr lang="en-US" dirty="0"/>
          </a:p>
        </p:txBody>
      </p:sp>
    </p:spTree>
    <p:extLst>
      <p:ext uri="{BB962C8B-B14F-4D97-AF65-F5344CB8AC3E}">
        <p14:creationId xmlns:p14="http://schemas.microsoft.com/office/powerpoint/2010/main" val="169666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Pillars of FLIP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Flexible environment</a:t>
            </a:r>
          </a:p>
          <a:p>
            <a:pPr lvl="1"/>
            <a:r>
              <a:rPr lang="en-US" dirty="0" smtClean="0"/>
              <a:t>Learning spaces</a:t>
            </a:r>
          </a:p>
          <a:p>
            <a:pPr lvl="1"/>
            <a:r>
              <a:rPr lang="en-US" dirty="0" smtClean="0"/>
              <a:t>Assessment of student learning </a:t>
            </a:r>
          </a:p>
          <a:p>
            <a:r>
              <a:rPr lang="en-US" dirty="0" smtClean="0"/>
              <a:t>Learning culture </a:t>
            </a:r>
          </a:p>
          <a:p>
            <a:pPr lvl="1"/>
            <a:r>
              <a:rPr lang="en-US" dirty="0" smtClean="0"/>
              <a:t>Learner-centered</a:t>
            </a:r>
          </a:p>
          <a:p>
            <a:pPr lvl="1"/>
            <a:r>
              <a:rPr lang="en-US" dirty="0" smtClean="0"/>
              <a:t>Construction of knowledge and meaningful learning</a:t>
            </a:r>
          </a:p>
          <a:p>
            <a:r>
              <a:rPr lang="en-US" dirty="0" smtClean="0"/>
              <a:t>Intentional content </a:t>
            </a:r>
          </a:p>
          <a:p>
            <a:pPr lvl="1"/>
            <a:r>
              <a:rPr lang="en-US" dirty="0" smtClean="0"/>
              <a:t>Videos </a:t>
            </a:r>
          </a:p>
          <a:p>
            <a:pPr lvl="1"/>
            <a:r>
              <a:rPr lang="en-US" dirty="0" smtClean="0"/>
              <a:t>In-class activities and learning </a:t>
            </a:r>
          </a:p>
          <a:p>
            <a:r>
              <a:rPr lang="en-US" dirty="0" smtClean="0"/>
              <a:t>Professional educator</a:t>
            </a:r>
          </a:p>
          <a:p>
            <a:pPr lvl="1"/>
            <a:r>
              <a:rPr lang="en-US" dirty="0" smtClean="0"/>
              <a:t>Feedback </a:t>
            </a:r>
          </a:p>
          <a:p>
            <a:pPr lvl="1"/>
            <a:r>
              <a:rPr lang="en-US" dirty="0" smtClean="0"/>
              <a:t>Formative assessment </a:t>
            </a:r>
            <a:endParaRPr lang="en-US" dirty="0"/>
          </a:p>
          <a:p>
            <a:pPr lvl="1"/>
            <a:r>
              <a:rPr lang="en-US" dirty="0" smtClean="0"/>
              <a:t>Flexibility</a:t>
            </a:r>
            <a:endParaRPr lang="en-US" dirty="0"/>
          </a:p>
        </p:txBody>
      </p:sp>
    </p:spTree>
    <p:extLst>
      <p:ext uri="{BB962C8B-B14F-4D97-AF65-F5344CB8AC3E}">
        <p14:creationId xmlns:p14="http://schemas.microsoft.com/office/powerpoint/2010/main" val="410670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Flip your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Produces a learner-centered classroom </a:t>
            </a:r>
          </a:p>
          <a:p>
            <a:r>
              <a:rPr lang="en-US" b="1" dirty="0" smtClean="0"/>
              <a:t>Most people begin to decrease attention and engagement after 10-15 minutes </a:t>
            </a:r>
          </a:p>
          <a:p>
            <a:r>
              <a:rPr lang="en-US" dirty="0" smtClean="0"/>
              <a:t>Fosters active learning, which has been shown to increase student achievement, enjoyment, and engagement </a:t>
            </a:r>
          </a:p>
          <a:p>
            <a:r>
              <a:rPr lang="en-US" dirty="0" smtClean="0"/>
              <a:t>Helps students become reflective learners </a:t>
            </a:r>
          </a:p>
          <a:p>
            <a:r>
              <a:rPr lang="en-US" dirty="0" smtClean="0"/>
              <a:t>Helps students apply what they learn in order to make meaning </a:t>
            </a:r>
          </a:p>
          <a:p>
            <a:r>
              <a:rPr lang="en-US" dirty="0" smtClean="0"/>
              <a:t>Scientific evidence is in the early stages with some researchers finding benefits such as teamwork, class attendance, motivation to learn, and ability to solve unfamiliar problems</a:t>
            </a:r>
          </a:p>
          <a:p>
            <a:r>
              <a:rPr lang="en-US" dirty="0" smtClean="0"/>
              <a:t>Shifts the instructor from “knowledge-transmitter to “knowledge-enabler” </a:t>
            </a:r>
          </a:p>
          <a:p>
            <a:r>
              <a:rPr lang="en-US" dirty="0" smtClean="0"/>
              <a:t>Provides students with opportunities to practice collaborative learning and receive formative feedback on their learning (Braseby, 2014)</a:t>
            </a:r>
            <a:endParaRPr lang="en-US" dirty="0"/>
          </a:p>
        </p:txBody>
      </p:sp>
    </p:spTree>
    <p:extLst>
      <p:ext uri="{BB962C8B-B14F-4D97-AF65-F5344CB8AC3E}">
        <p14:creationId xmlns:p14="http://schemas.microsoft.com/office/powerpoint/2010/main" val="19900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Plan for a Successfully Flipped Course</a:t>
            </a:r>
            <a:endParaRPr lang="en-US" dirty="0"/>
          </a:p>
        </p:txBody>
      </p:sp>
      <p:sp>
        <p:nvSpPr>
          <p:cNvPr id="3" name="Content Placeholder 2"/>
          <p:cNvSpPr>
            <a:spLocks noGrp="1"/>
          </p:cNvSpPr>
          <p:nvPr>
            <p:ph idx="1"/>
          </p:nvPr>
        </p:nvSpPr>
        <p:spPr/>
        <p:txBody>
          <a:bodyPr/>
          <a:lstStyle/>
          <a:p>
            <a:r>
              <a:rPr lang="en-US" b="1" dirty="0" smtClean="0"/>
              <a:t>Knowledge acquisition: Out of Class Activities </a:t>
            </a:r>
          </a:p>
          <a:p>
            <a:pPr lvl="1"/>
            <a:r>
              <a:rPr lang="en-US" dirty="0" smtClean="0"/>
              <a:t>Online lectures (6-7 minutes chunks and memory </a:t>
            </a:r>
            <a:r>
              <a:rPr lang="en-US" smtClean="0"/>
              <a:t>retrieval techniques), </a:t>
            </a:r>
            <a:r>
              <a:rPr lang="en-US" dirty="0" smtClean="0"/>
              <a:t>YouTube videos, journal articles, newspapers, textbooks, movies</a:t>
            </a:r>
          </a:p>
          <a:p>
            <a:pPr lvl="1"/>
            <a:r>
              <a:rPr lang="en-US" dirty="0" smtClean="0"/>
              <a:t>Quiz before class to assess learning and preparation </a:t>
            </a:r>
          </a:p>
          <a:p>
            <a:pPr lvl="1"/>
            <a:r>
              <a:rPr lang="en-US" dirty="0" smtClean="0"/>
              <a:t>Just-in-Time teaching techniques for students to produce before class </a:t>
            </a:r>
          </a:p>
          <a:p>
            <a:r>
              <a:rPr lang="en-US" b="1" dirty="0" smtClean="0"/>
              <a:t>Knowledge Application: Inside the Classroom</a:t>
            </a:r>
          </a:p>
          <a:p>
            <a:pPr lvl="1"/>
            <a:r>
              <a:rPr lang="en-US" dirty="0" smtClean="0"/>
              <a:t>The instructor’s role is to create activities to facilitate small group as well as large group interactions to construct meaning </a:t>
            </a:r>
          </a:p>
          <a:p>
            <a:pPr lvl="1"/>
            <a:r>
              <a:rPr lang="en-US" dirty="0" smtClean="0"/>
              <a:t>Focus activities or active learning strategies such as case studies, debates, team-based learning, project-based learning, and others </a:t>
            </a:r>
            <a:endParaRPr lang="en-US" dirty="0"/>
          </a:p>
        </p:txBody>
      </p:sp>
    </p:spTree>
    <p:extLst>
      <p:ext uri="{BB962C8B-B14F-4D97-AF65-F5344CB8AC3E}">
        <p14:creationId xmlns:p14="http://schemas.microsoft.com/office/powerpoint/2010/main" val="145817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Activity</a:t>
            </a:r>
            <a:endParaRPr lang="en-US" dirty="0"/>
          </a:p>
        </p:txBody>
      </p:sp>
      <p:sp>
        <p:nvSpPr>
          <p:cNvPr id="3" name="Content Placeholder 2"/>
          <p:cNvSpPr>
            <a:spLocks noGrp="1"/>
          </p:cNvSpPr>
          <p:nvPr>
            <p:ph idx="1"/>
          </p:nvPr>
        </p:nvSpPr>
        <p:spPr/>
        <p:txBody>
          <a:bodyPr/>
          <a:lstStyle/>
          <a:p>
            <a:r>
              <a:rPr lang="en-US" dirty="0" smtClean="0"/>
              <a:t>Take </a:t>
            </a:r>
            <a:r>
              <a:rPr lang="en-US" dirty="0" smtClean="0">
                <a:solidFill>
                  <a:srgbClr val="00B0F0"/>
                </a:solidFill>
              </a:rPr>
              <a:t>3-minutes </a:t>
            </a:r>
            <a:r>
              <a:rPr lang="en-US" dirty="0" smtClean="0"/>
              <a:t>to think about the following question: </a:t>
            </a:r>
          </a:p>
          <a:p>
            <a:pPr lvl="1"/>
            <a:r>
              <a:rPr lang="en-US" dirty="0" smtClean="0"/>
              <a:t>Based on personal experiences or what you just learned, what are some challenges with Flipped learning? </a:t>
            </a:r>
            <a:endParaRPr lang="en-US" dirty="0"/>
          </a:p>
        </p:txBody>
      </p:sp>
    </p:spTree>
    <p:extLst>
      <p:ext uri="{BB962C8B-B14F-4D97-AF65-F5344CB8AC3E}">
        <p14:creationId xmlns:p14="http://schemas.microsoft.com/office/powerpoint/2010/main" val="4230280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Lessons Learned</a:t>
            </a:r>
            <a:endParaRPr lang="en-US" dirty="0"/>
          </a:p>
        </p:txBody>
      </p:sp>
      <p:sp>
        <p:nvSpPr>
          <p:cNvPr id="3" name="Content Placeholder 2"/>
          <p:cNvSpPr>
            <a:spLocks noGrp="1"/>
          </p:cNvSpPr>
          <p:nvPr>
            <p:ph idx="1"/>
          </p:nvPr>
        </p:nvSpPr>
        <p:spPr/>
        <p:txBody>
          <a:bodyPr/>
          <a:lstStyle/>
          <a:p>
            <a:r>
              <a:rPr lang="en-US" dirty="0" smtClean="0"/>
              <a:t>Some students might feel lost without a formal lecture </a:t>
            </a:r>
          </a:p>
          <a:p>
            <a:r>
              <a:rPr lang="en-US" dirty="0" smtClean="0"/>
              <a:t>Some students are not used to active learning </a:t>
            </a:r>
          </a:p>
          <a:p>
            <a:r>
              <a:rPr lang="en-US" dirty="0" smtClean="0"/>
              <a:t>Some professors report challenges with preparation and design of activities </a:t>
            </a:r>
          </a:p>
          <a:p>
            <a:r>
              <a:rPr lang="en-US" dirty="0" smtClean="0"/>
              <a:t>Out-of-class activities need to be assessed and valued</a:t>
            </a:r>
          </a:p>
          <a:p>
            <a:r>
              <a:rPr lang="en-US" dirty="0" smtClean="0"/>
              <a:t>Explaining the idea of flipped learning in class and on the syllabus is important  </a:t>
            </a:r>
          </a:p>
          <a:p>
            <a:r>
              <a:rPr lang="en-US" dirty="0" smtClean="0"/>
              <a:t>Some active learning strategies are difficult with large classes</a:t>
            </a:r>
            <a:endParaRPr lang="en-US" dirty="0"/>
          </a:p>
        </p:txBody>
      </p:sp>
    </p:spTree>
    <p:extLst>
      <p:ext uri="{BB962C8B-B14F-4D97-AF65-F5344CB8AC3E}">
        <p14:creationId xmlns:p14="http://schemas.microsoft.com/office/powerpoint/2010/main" val="27003168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111</TotalTime>
  <Words>966</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FLIPPED Learning</vt:lpstr>
      <vt:lpstr>Learning Outcomes/Goals</vt:lpstr>
      <vt:lpstr>Focus Activity</vt:lpstr>
      <vt:lpstr>What is the FLIPPED classroom?</vt:lpstr>
      <vt:lpstr>Four Pillars of FLIP</vt:lpstr>
      <vt:lpstr>Why Flip your class?</vt:lpstr>
      <vt:lpstr>How to Plan for a Successfully Flipped Course</vt:lpstr>
      <vt:lpstr>Focus Activity</vt:lpstr>
      <vt:lpstr>Challenges and Lessons Learned</vt:lpstr>
      <vt:lpstr>Focus Activity</vt:lpstr>
      <vt:lpstr>References and Additional Sources</vt:lpstr>
      <vt:lpstr>References and Additional Sources</vt:lpstr>
    </vt:vector>
  </TitlesOfParts>
  <Company>UTPA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FLIPPED Learning</dc:title>
  <dc:creator>Lionel Cavazos</dc:creator>
  <cp:lastModifiedBy>Lionel Cavazos</cp:lastModifiedBy>
  <cp:revision>13</cp:revision>
  <dcterms:created xsi:type="dcterms:W3CDTF">2017-07-11T19:06:21Z</dcterms:created>
  <dcterms:modified xsi:type="dcterms:W3CDTF">2017-07-14T15:46:42Z</dcterms:modified>
</cp:coreProperties>
</file>